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42"/>
  </p:notesMasterIdLst>
  <p:sldIdLst>
    <p:sldId id="373" r:id="rId3"/>
    <p:sldId id="374" r:id="rId4"/>
    <p:sldId id="337" r:id="rId5"/>
    <p:sldId id="341" r:id="rId6"/>
    <p:sldId id="342" r:id="rId7"/>
    <p:sldId id="343" r:id="rId8"/>
    <p:sldId id="344" r:id="rId9"/>
    <p:sldId id="345" r:id="rId10"/>
    <p:sldId id="346" r:id="rId11"/>
    <p:sldId id="350" r:id="rId12"/>
    <p:sldId id="351" r:id="rId13"/>
    <p:sldId id="375" r:id="rId14"/>
    <p:sldId id="353" r:id="rId15"/>
    <p:sldId id="354" r:id="rId16"/>
    <p:sldId id="355" r:id="rId17"/>
    <p:sldId id="347" r:id="rId18"/>
    <p:sldId id="348" r:id="rId19"/>
    <p:sldId id="349" r:id="rId20"/>
    <p:sldId id="338" r:id="rId21"/>
    <p:sldId id="339" r:id="rId22"/>
    <p:sldId id="356" r:id="rId23"/>
    <p:sldId id="357" r:id="rId24"/>
    <p:sldId id="358" r:id="rId25"/>
    <p:sldId id="359" r:id="rId26"/>
    <p:sldId id="360" r:id="rId27"/>
    <p:sldId id="340" r:id="rId28"/>
    <p:sldId id="361" r:id="rId29"/>
    <p:sldId id="362" r:id="rId30"/>
    <p:sldId id="367" r:id="rId31"/>
    <p:sldId id="368" r:id="rId32"/>
    <p:sldId id="369" r:id="rId33"/>
    <p:sldId id="370" r:id="rId34"/>
    <p:sldId id="371" r:id="rId35"/>
    <p:sldId id="363" r:id="rId36"/>
    <p:sldId id="364" r:id="rId37"/>
    <p:sldId id="376" r:id="rId38"/>
    <p:sldId id="377" r:id="rId39"/>
    <p:sldId id="378" r:id="rId40"/>
    <p:sldId id="379" r:id="rId4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Agency FB" panose="020B0503020202020204" pitchFamily="34" charset="0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A1"/>
    <a:srgbClr val="9ACA3C"/>
    <a:srgbClr val="045C45"/>
    <a:srgbClr val="009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8" autoAdjust="0"/>
    <p:restoredTop sz="94660"/>
  </p:normalViewPr>
  <p:slideViewPr>
    <p:cSldViewPr>
      <p:cViewPr varScale="1">
        <p:scale>
          <a:sx n="108" d="100"/>
          <a:sy n="108" d="100"/>
        </p:scale>
        <p:origin x="-96" y="-78"/>
      </p:cViewPr>
      <p:guideLst>
        <p:guide orient="horz" pos="2160"/>
        <p:guide orient="horz" pos="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05 </a:t>
            </a:r>
            <a:r>
              <a:rPr lang="ko-KR" altLang="en-US" sz="1000" dirty="0" smtClean="0"/>
              <a:t>창의공학적 아이디어 발상법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9291" y="223493"/>
            <a:ext cx="670313" cy="863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79" y="332656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9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68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123" y="199495"/>
            <a:ext cx="736633" cy="8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89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</a:rPr>
                <a:t>김대수 지음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0" b="1" spc="-500" dirty="0" smtClean="0">
                    <a:solidFill>
                      <a:prstClr val="black"/>
                    </a:solidFill>
                  </a:rPr>
                  <a:t>창의공학설계</a:t>
                </a:r>
                <a:endParaRPr lang="ko-KR" altLang="en-US" sz="6000" b="1" spc="-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</a:rPr>
                  <a:t>Creative Engineering Design</a:t>
                </a:r>
                <a:endParaRPr lang="ko-KR" altLang="en-US" b="1" spc="-1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구성원의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[</a:t>
            </a:r>
            <a:r>
              <a:rPr lang="ko-KR" altLang="en-US" dirty="0" smtClean="0"/>
              <a:t>기록자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역할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발표된 </a:t>
            </a:r>
            <a:r>
              <a:rPr lang="ko-KR" altLang="en-US" dirty="0"/>
              <a:t>아이디어를 정확하게 기록</a:t>
            </a:r>
          </a:p>
          <a:p>
            <a:pPr fontAlgn="base"/>
            <a:r>
              <a:rPr lang="ko-KR" altLang="en-US" dirty="0" err="1" smtClean="0"/>
              <a:t>플립차트</a:t>
            </a:r>
            <a:r>
              <a:rPr lang="en-US" altLang="ko-KR" dirty="0"/>
              <a:t>, </a:t>
            </a:r>
            <a:r>
              <a:rPr lang="ko-KR" altLang="en-US" dirty="0"/>
              <a:t>매직펜</a:t>
            </a:r>
            <a:r>
              <a:rPr lang="en-US" altLang="ko-KR" dirty="0"/>
              <a:t>, </a:t>
            </a:r>
            <a:r>
              <a:rPr lang="ko-KR" altLang="en-US" dirty="0"/>
              <a:t>벽에 붙이는 테이프 등을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err="1" smtClean="0"/>
              <a:t>브레인스토밍에서</a:t>
            </a:r>
            <a:r>
              <a:rPr lang="ko-KR" altLang="en-US" dirty="0" smtClean="0"/>
              <a:t> </a:t>
            </a:r>
            <a:r>
              <a:rPr lang="ko-KR" altLang="en-US" dirty="0"/>
              <a:t>토의될 주제를 잘 파악</a:t>
            </a:r>
          </a:p>
          <a:p>
            <a:pPr fontAlgn="base"/>
            <a:r>
              <a:rPr lang="ko-KR" altLang="en-US" dirty="0" smtClean="0"/>
              <a:t>다른 </a:t>
            </a:r>
            <a:r>
              <a:rPr lang="ko-KR" altLang="en-US" dirty="0"/>
              <a:t>참가자의 발언 내용을 비평하거나 논쟁하지 않음</a:t>
            </a:r>
          </a:p>
          <a:p>
            <a:pPr fontAlgn="base"/>
            <a:r>
              <a:rPr lang="ko-KR" altLang="en-US" dirty="0" smtClean="0"/>
              <a:t>가장 </a:t>
            </a:r>
            <a:r>
              <a:rPr lang="ko-KR" altLang="en-US" dirty="0"/>
              <a:t>효과적으로 자신의 의견을 최대한 많이 발표</a:t>
            </a:r>
          </a:p>
          <a:p>
            <a:pPr fontAlgn="base"/>
            <a:r>
              <a:rPr lang="ko-KR" altLang="en-US" dirty="0" smtClean="0"/>
              <a:t>자신의 </a:t>
            </a:r>
            <a:r>
              <a:rPr lang="ko-KR" altLang="en-US" dirty="0"/>
              <a:t>의견을 주장하고 이를 관철시키려 하지 않음</a:t>
            </a:r>
          </a:p>
          <a:p>
            <a:pPr fontAlgn="base"/>
            <a:endParaRPr lang="ko-KR" altLang="en-US" dirty="0" smtClean="0"/>
          </a:p>
          <a:p>
            <a:pPr fontAlgn="base">
              <a:buNone/>
            </a:pPr>
            <a:endParaRPr lang="ko-KR" altLang="en-US" dirty="0" smtClean="0"/>
          </a:p>
          <a:p>
            <a:pPr fontAlgn="base">
              <a:buNone/>
            </a:pP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55576" y="2852936"/>
            <a:ext cx="7776864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sz="2200" b="1" kern="1200">
                <a:solidFill>
                  <a:srgbClr val="1D0BA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 smtClean="0"/>
              <a:t>[</a:t>
            </a:r>
            <a:r>
              <a:rPr lang="ko-KR" altLang="en-US" dirty="0" smtClean="0"/>
              <a:t>참</a:t>
            </a:r>
            <a:r>
              <a:rPr lang="ko-KR" altLang="en-US" dirty="0"/>
              <a:t>가</a:t>
            </a:r>
            <a:r>
              <a:rPr lang="ko-KR" altLang="en-US" dirty="0" smtClean="0"/>
              <a:t>자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역할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단계별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브레인스토밍</a:t>
            </a:r>
            <a:r>
              <a:rPr lang="ko-KR" altLang="en-US" dirty="0"/>
              <a:t> 팀을 구성</a:t>
            </a:r>
            <a:r>
              <a:rPr lang="en-US" altLang="ko-KR" dirty="0"/>
              <a:t>, </a:t>
            </a:r>
            <a:r>
              <a:rPr lang="ko-KR" altLang="en-US" dirty="0"/>
              <a:t>팀 리더는 핵심을 미리 파악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미리 정해놓지 않은 경우 기록원 선발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회의 시작 전에 팀 리더가 문제와 목표를 설명 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팀 리더는 </a:t>
            </a:r>
            <a:r>
              <a:rPr lang="en-US" altLang="ko-KR" dirty="0"/>
              <a:t>4</a:t>
            </a:r>
            <a:r>
              <a:rPr lang="ko-KR" altLang="en-US" dirty="0"/>
              <a:t>가지 중요한 규칙들을 설명</a:t>
            </a:r>
          </a:p>
          <a:p>
            <a:pPr marL="0" indent="0" fontAlgn="base">
              <a:buNone/>
            </a:pPr>
            <a:r>
              <a:rPr lang="en-US" altLang="ko-KR" dirty="0" smtClean="0"/>
              <a:t>          (</a:t>
            </a:r>
            <a:r>
              <a:rPr lang="ko-KR" altLang="en-US" dirty="0"/>
              <a:t>비판 금지</a:t>
            </a:r>
            <a:r>
              <a:rPr lang="en-US" altLang="ko-KR" dirty="0"/>
              <a:t>, </a:t>
            </a:r>
            <a:r>
              <a:rPr lang="ko-KR" altLang="en-US" dirty="0"/>
              <a:t>자유분방</a:t>
            </a:r>
            <a:r>
              <a:rPr lang="en-US" altLang="ko-KR" dirty="0"/>
              <a:t>, </a:t>
            </a:r>
            <a:r>
              <a:rPr lang="ko-KR" altLang="en-US" dirty="0"/>
              <a:t>수량 추구</a:t>
            </a:r>
            <a:r>
              <a:rPr lang="en-US" altLang="ko-KR" dirty="0"/>
              <a:t>, </a:t>
            </a:r>
            <a:r>
              <a:rPr lang="ko-KR" altLang="en-US" dirty="0"/>
              <a:t>결합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각자 문제해결책 제시</a:t>
            </a:r>
            <a:r>
              <a:rPr lang="en-US" altLang="ko-KR" dirty="0"/>
              <a:t>, </a:t>
            </a:r>
            <a:r>
              <a:rPr lang="ko-KR" altLang="en-US" dirty="0"/>
              <a:t>결합을 통한 새로운 아이디어 생성 </a:t>
            </a:r>
          </a:p>
          <a:p>
            <a:pPr marL="0" indent="0">
              <a:buNone/>
            </a:pPr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아이디어 평가</a:t>
            </a:r>
            <a:r>
              <a:rPr lang="en-US" altLang="ko-KR" dirty="0"/>
              <a:t>, </a:t>
            </a:r>
            <a:r>
              <a:rPr lang="ko-KR" altLang="en-US" dirty="0"/>
              <a:t>몇 개의 아이디어로 압축</a:t>
            </a:r>
          </a:p>
          <a:p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46058176" descr="EMB00002c9473d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000504"/>
            <a:ext cx="2644310" cy="1500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특징과 적용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1259632" y="2420888"/>
            <a:ext cx="2520280" cy="216024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 smtClean="0"/>
              <a:t>        </a:t>
            </a:r>
            <a:endParaRPr lang="en-US" altLang="ko-KR" b="1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주제의 </a:t>
            </a:r>
            <a:r>
              <a:rPr lang="ko-KR" altLang="en-US" dirty="0"/>
              <a:t>다양성</a:t>
            </a:r>
          </a:p>
          <a:p>
            <a:pPr fontAlgn="base"/>
            <a:r>
              <a:rPr lang="ko-KR" altLang="en-US" dirty="0" smtClean="0"/>
              <a:t>시너지 </a:t>
            </a:r>
            <a:r>
              <a:rPr lang="ko-KR" altLang="en-US" dirty="0"/>
              <a:t>효과</a:t>
            </a:r>
          </a:p>
          <a:p>
            <a:pPr fontAlgn="base"/>
            <a:r>
              <a:rPr lang="ko-KR" altLang="en-US" dirty="0" smtClean="0"/>
              <a:t>표현의 </a:t>
            </a:r>
            <a:r>
              <a:rPr lang="ko-KR" altLang="en-US" dirty="0"/>
              <a:t>자유</a:t>
            </a:r>
          </a:p>
          <a:p>
            <a:pPr fontAlgn="base"/>
            <a:r>
              <a:rPr lang="ko-KR" altLang="en-US" dirty="0" smtClean="0"/>
              <a:t>시간 </a:t>
            </a:r>
            <a:r>
              <a:rPr lang="ko-KR" altLang="en-US" dirty="0"/>
              <a:t>관리</a:t>
            </a:r>
          </a:p>
          <a:p>
            <a:endParaRPr lang="ko-KR" altLang="en-US" dirty="0"/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4355976" y="2420888"/>
            <a:ext cx="1944216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dirty="0" smtClean="0"/>
              <a:t>      </a:t>
            </a:r>
            <a:endParaRPr lang="en-US" altLang="ko-KR" b="1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산출 </a:t>
            </a:r>
            <a:r>
              <a:rPr lang="ko-KR" altLang="en-US" dirty="0"/>
              <a:t>방해</a:t>
            </a:r>
          </a:p>
          <a:p>
            <a:pPr fontAlgn="base"/>
            <a:r>
              <a:rPr lang="ko-KR" altLang="en-US" dirty="0" smtClean="0"/>
              <a:t>불안 </a:t>
            </a:r>
            <a:r>
              <a:rPr lang="ko-KR" altLang="en-US" dirty="0"/>
              <a:t>심리</a:t>
            </a:r>
          </a:p>
          <a:p>
            <a:pPr fontAlgn="base"/>
            <a:r>
              <a:rPr lang="ko-KR" altLang="en-US" dirty="0" smtClean="0"/>
              <a:t>무임승차</a:t>
            </a:r>
            <a:endParaRPr lang="ko-KR" altLang="en-US" dirty="0"/>
          </a:p>
          <a:p>
            <a:pPr fontAlgn="base"/>
            <a:r>
              <a:rPr lang="ko-KR" altLang="en-US" dirty="0" smtClean="0"/>
              <a:t>시간 </a:t>
            </a:r>
            <a:r>
              <a:rPr lang="ko-KR" altLang="en-US" dirty="0"/>
              <a:t>낭비</a:t>
            </a:r>
          </a:p>
          <a:p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616" y="2276872"/>
            <a:ext cx="2376264" cy="2160240"/>
          </a:xfrm>
          <a:prstGeom prst="roundRect">
            <a:avLst>
              <a:gd name="adj" fmla="val 9452"/>
            </a:avLst>
          </a:prstGeom>
          <a:noFill/>
          <a:ln>
            <a:solidFill>
              <a:srgbClr val="9AC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95936" y="2276872"/>
            <a:ext cx="2376264" cy="2160240"/>
          </a:xfrm>
          <a:prstGeom prst="roundRect">
            <a:avLst>
              <a:gd name="adj" fmla="val 9452"/>
            </a:avLst>
          </a:prstGeom>
          <a:noFill/>
          <a:ln>
            <a:solidFill>
              <a:srgbClr val="9AC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4716016" y="1818345"/>
            <a:ext cx="936104" cy="936104"/>
          </a:xfrm>
          <a:prstGeom prst="diamond">
            <a:avLst/>
          </a:prstGeom>
          <a:solidFill>
            <a:srgbClr val="9AC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41852" y="20826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단점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1835696" y="1810916"/>
            <a:ext cx="936104" cy="936104"/>
          </a:xfrm>
          <a:prstGeom prst="diamond">
            <a:avLst/>
          </a:prstGeom>
          <a:solidFill>
            <a:srgbClr val="9AC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61532" y="2075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장</a:t>
            </a:r>
            <a:r>
              <a:rPr lang="ko-KR" altLang="en-US" b="1" dirty="0" smtClean="0">
                <a:solidFill>
                  <a:schemeClr val="bg1"/>
                </a:solidFill>
              </a:rPr>
              <a:t>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46058336" descr="EMB00002c9473d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786322"/>
            <a:ext cx="2267078" cy="1000132"/>
          </a:xfrm>
          <a:prstGeom prst="rect">
            <a:avLst/>
          </a:prstGeom>
          <a:noFill/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46058176" descr="EMB00002c9473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786321"/>
            <a:ext cx="1571636" cy="1004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2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활용과 적용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문제의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문제 </a:t>
            </a:r>
            <a:r>
              <a:rPr lang="en-US" altLang="ko-KR" dirty="0"/>
              <a:t>5.1] </a:t>
            </a:r>
            <a:r>
              <a:rPr lang="ko-KR" altLang="en-US" dirty="0"/>
              <a:t>바람직한 공학도가 되기 위한 대학생활은 무엇일까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창의공학설계(최종)-1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/>
          <a:stretch/>
        </p:blipFill>
        <p:spPr bwMode="auto">
          <a:xfrm>
            <a:off x="1619672" y="2389776"/>
            <a:ext cx="5616624" cy="37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바람직한 공학도가 되기 위한 대학생활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아이디어의 평가 및 정리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강의 </a:t>
            </a:r>
            <a:r>
              <a:rPr lang="ko-KR" altLang="en-US" dirty="0"/>
              <a:t>빠지지 않고 듣기</a:t>
            </a:r>
          </a:p>
          <a:p>
            <a:pPr fontAlgn="base"/>
            <a:r>
              <a:rPr lang="ko-KR" altLang="en-US" dirty="0" smtClean="0"/>
              <a:t>학과 </a:t>
            </a:r>
            <a:r>
              <a:rPr lang="ko-KR" altLang="en-US" dirty="0"/>
              <a:t>공부 열심히 하기</a:t>
            </a:r>
          </a:p>
          <a:p>
            <a:pPr fontAlgn="base"/>
            <a:r>
              <a:rPr lang="ko-KR" altLang="en-US" dirty="0" smtClean="0"/>
              <a:t>전공과 </a:t>
            </a:r>
            <a:r>
              <a:rPr lang="ko-KR" altLang="en-US" dirty="0"/>
              <a:t>관련된 자격증 획득</a:t>
            </a:r>
          </a:p>
          <a:p>
            <a:pPr fontAlgn="base"/>
            <a:r>
              <a:rPr lang="ko-KR" altLang="en-US" dirty="0" smtClean="0"/>
              <a:t>관련 </a:t>
            </a:r>
            <a:r>
              <a:rPr lang="ko-KR" altLang="en-US" dirty="0"/>
              <a:t>기업의 </a:t>
            </a:r>
            <a:r>
              <a:rPr lang="ko-KR" altLang="en-US" dirty="0" err="1"/>
              <a:t>인턴쉽</a:t>
            </a:r>
            <a:r>
              <a:rPr lang="ko-KR" altLang="en-US" dirty="0"/>
              <a:t> 참가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창의공학설계(최종)-170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4133850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 err="1"/>
              <a:t>브레인라이팅</a:t>
            </a:r>
            <a:r>
              <a:rPr lang="en-US" altLang="ko-KR" dirty="0"/>
              <a:t>, </a:t>
            </a:r>
            <a:r>
              <a:rPr lang="ko-KR" altLang="en-US" dirty="0" err="1"/>
              <a:t>스캠퍼</a:t>
            </a:r>
            <a:r>
              <a:rPr lang="ko-KR" altLang="en-US" dirty="0"/>
              <a:t> 기법</a:t>
            </a:r>
            <a:r>
              <a:rPr lang="en-US" altLang="ko-KR" dirty="0"/>
              <a:t>, </a:t>
            </a:r>
            <a:r>
              <a:rPr lang="ko-KR" altLang="en-US" dirty="0" err="1"/>
              <a:t>육색생각모자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 err="1"/>
              <a:t>브레인라이팅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AutoNum type="arabicParenBoth"/>
            </a:pPr>
            <a:r>
              <a:rPr lang="ko-KR" altLang="en-US" dirty="0" err="1" smtClean="0"/>
              <a:t>브레인라이팅</a:t>
            </a:r>
            <a:r>
              <a:rPr lang="en-US" altLang="ko-KR" dirty="0"/>
              <a:t>(Brain Writing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sz="800" dirty="0"/>
          </a:p>
          <a:p>
            <a:pPr fontAlgn="base"/>
            <a:r>
              <a:rPr lang="en-US" altLang="ko-KR" dirty="0" smtClean="0"/>
              <a:t>1968</a:t>
            </a:r>
            <a:r>
              <a:rPr lang="ko-KR" altLang="en-US" dirty="0"/>
              <a:t>년 독일의 </a:t>
            </a:r>
            <a:r>
              <a:rPr lang="ko-KR" altLang="en-US" dirty="0" err="1"/>
              <a:t>홀리거</a:t>
            </a:r>
            <a:r>
              <a:rPr lang="en-US" altLang="ko-KR" dirty="0"/>
              <a:t>(</a:t>
            </a:r>
            <a:r>
              <a:rPr lang="en-US" altLang="ko-KR" dirty="0" err="1"/>
              <a:t>Holiger</a:t>
            </a:r>
            <a:r>
              <a:rPr lang="en-US" altLang="ko-KR" dirty="0"/>
              <a:t>)</a:t>
            </a:r>
            <a:r>
              <a:rPr lang="ko-KR" altLang="en-US" dirty="0"/>
              <a:t>가 개발한 창의적 사고 방법</a:t>
            </a:r>
          </a:p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침묵의 </a:t>
            </a:r>
            <a:r>
              <a:rPr lang="ko-KR" altLang="en-US" dirty="0" err="1"/>
              <a:t>브레인스토밍</a:t>
            </a:r>
            <a:r>
              <a:rPr lang="ko-KR" altLang="en-US" dirty="0"/>
              <a:t>’이라고도 불림</a:t>
            </a:r>
          </a:p>
          <a:p>
            <a:pPr fontAlgn="base"/>
            <a:r>
              <a:rPr lang="ko-KR" altLang="en-US" dirty="0" smtClean="0"/>
              <a:t>발언이 </a:t>
            </a:r>
            <a:r>
              <a:rPr lang="ko-KR" altLang="en-US" dirty="0"/>
              <a:t>많은 사람에 편중되는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문제점 보완</a:t>
            </a:r>
          </a:p>
          <a:p>
            <a:pPr fontAlgn="base" latinLnBrk="0"/>
            <a:r>
              <a:rPr lang="ko-KR" altLang="en-US" dirty="0" smtClean="0"/>
              <a:t>모든 </a:t>
            </a:r>
            <a:r>
              <a:rPr lang="ko-KR" altLang="en-US" dirty="0"/>
              <a:t>참가자가 똑같은 비중으로 아이디어 제시</a:t>
            </a:r>
          </a:p>
          <a:p>
            <a:pPr fontAlgn="base" latinLnBrk="0"/>
            <a:r>
              <a:rPr lang="ko-KR" altLang="en-US" dirty="0" smtClean="0"/>
              <a:t>팀원이 </a:t>
            </a:r>
            <a:r>
              <a:rPr lang="ko-KR" altLang="en-US" dirty="0"/>
              <a:t>몇 명이라도 가능함</a:t>
            </a:r>
          </a:p>
          <a:p>
            <a:pPr fontAlgn="base"/>
            <a:r>
              <a:rPr lang="ko-KR" altLang="en-US" dirty="0" smtClean="0"/>
              <a:t>카드에다 </a:t>
            </a:r>
            <a:r>
              <a:rPr lang="ko-KR" altLang="en-US" dirty="0"/>
              <a:t>아이디어를 기록하고 다른 사람 것과 교환하여 검토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창의공학설계(최종)-1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84" y="4388768"/>
            <a:ext cx="2414588" cy="15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 err="1"/>
              <a:t>브레인라이팅의</a:t>
            </a:r>
            <a:r>
              <a:rPr lang="ko-KR" altLang="en-US" dirty="0"/>
              <a:t> 진행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주제와 목표 확인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개별적으로 아이디어를 작성하고 교환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넘겨받은 용지의 아이디어를 검토하고 자기의견을 적음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작성된 용지의 취합과 게시</a:t>
            </a:r>
          </a:p>
          <a:p>
            <a:pPr marL="0" indent="0" fontAlgn="base">
              <a:buNone/>
            </a:pPr>
            <a:r>
              <a:rPr lang="en-US" altLang="ko-KR" dirty="0"/>
              <a:t>[5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아이디어 </a:t>
            </a:r>
            <a:r>
              <a:rPr lang="ko-KR" altLang="en-US" dirty="0" smtClean="0"/>
              <a:t>평가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 descr="C:\Users\Administrator\Desktop\창의공학설계\창의공학설계_그림파일\5장\그림5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2900879" cy="22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창의공학설계\창의공학설계_그림파일\5장\그림5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25" y="3764657"/>
            <a:ext cx="3925962" cy="17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 err="1"/>
              <a:t>스캠퍼</a:t>
            </a:r>
            <a:r>
              <a:rPr lang="ko-KR" altLang="en-US" dirty="0"/>
              <a:t>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en-US" altLang="ko-KR" dirty="0"/>
              <a:t>(Scamper)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문제해결의 </a:t>
            </a:r>
            <a:r>
              <a:rPr lang="ko-KR" altLang="en-US" dirty="0"/>
              <a:t>착안점을 정해 놓고 다각적으로 생각해 봄</a:t>
            </a:r>
          </a:p>
          <a:p>
            <a:pPr fontAlgn="base"/>
            <a:r>
              <a:rPr lang="en-US" altLang="ko-KR" dirty="0" smtClean="0"/>
              <a:t>1953</a:t>
            </a:r>
            <a:r>
              <a:rPr lang="ko-KR" altLang="en-US" dirty="0"/>
              <a:t>년 </a:t>
            </a:r>
            <a:r>
              <a:rPr lang="ko-KR" altLang="en-US" dirty="0" err="1"/>
              <a:t>앨릭스</a:t>
            </a:r>
            <a:r>
              <a:rPr lang="ko-KR" altLang="en-US" dirty="0"/>
              <a:t> </a:t>
            </a:r>
            <a:r>
              <a:rPr lang="ko-KR" altLang="en-US" dirty="0" err="1"/>
              <a:t>오즈번</a:t>
            </a:r>
            <a:r>
              <a:rPr lang="en-US" altLang="ko-KR" dirty="0"/>
              <a:t>(Alex Osborn)</a:t>
            </a:r>
            <a:r>
              <a:rPr lang="ko-KR" altLang="en-US" dirty="0"/>
              <a:t>이 제안</a:t>
            </a:r>
          </a:p>
          <a:p>
            <a:pPr fontAlgn="base"/>
            <a:r>
              <a:rPr lang="ko-KR" altLang="en-US" dirty="0" smtClean="0"/>
              <a:t>사고의 </a:t>
            </a:r>
            <a:r>
              <a:rPr lang="ko-KR" altLang="en-US" dirty="0"/>
              <a:t>영역을 </a:t>
            </a:r>
            <a:r>
              <a:rPr lang="en-US" altLang="ko-KR" dirty="0"/>
              <a:t>7</a:t>
            </a:r>
            <a:r>
              <a:rPr lang="ko-KR" altLang="en-US" dirty="0"/>
              <a:t>가지로 제시하여 구체적인 안이 나오도록 유도</a:t>
            </a:r>
          </a:p>
          <a:p>
            <a:pPr fontAlgn="base"/>
            <a:r>
              <a:rPr lang="ko-KR" altLang="en-US" dirty="0" smtClean="0"/>
              <a:t>넓은 </a:t>
            </a:r>
            <a:r>
              <a:rPr lang="ko-KR" altLang="en-US" dirty="0"/>
              <a:t>의미에서 있어 </a:t>
            </a:r>
            <a:r>
              <a:rPr lang="ko-KR" altLang="en-US" dirty="0" err="1"/>
              <a:t>브레인스토밍</a:t>
            </a:r>
            <a:r>
              <a:rPr lang="ko-KR" altLang="en-US" dirty="0"/>
              <a:t> 계열에 속함</a:t>
            </a:r>
          </a:p>
          <a:p>
            <a:pPr fontAlgn="base"/>
            <a:r>
              <a:rPr lang="ko-KR" altLang="en-US" dirty="0" smtClean="0"/>
              <a:t>내용이 </a:t>
            </a:r>
            <a:r>
              <a:rPr lang="ko-KR" altLang="en-US" dirty="0"/>
              <a:t>외우기 쉽고 아이디어 생성에 많은 도움을 줌</a:t>
            </a:r>
          </a:p>
          <a:p>
            <a:pPr fontAlgn="base"/>
            <a:r>
              <a:rPr lang="ko-KR" altLang="en-US" dirty="0" smtClean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직장</a:t>
            </a:r>
            <a:r>
              <a:rPr lang="en-US" altLang="ko-KR" dirty="0"/>
              <a:t>, </a:t>
            </a:r>
            <a:r>
              <a:rPr lang="ko-KR" altLang="en-US" dirty="0"/>
              <a:t>세미나 등에서 아이디어 발상 관련 교육에 널리 활용</a:t>
            </a:r>
          </a:p>
          <a:p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4143380"/>
            <a:ext cx="23145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S: </a:t>
            </a:r>
            <a:r>
              <a:rPr lang="ko-KR" altLang="en-US" dirty="0"/>
              <a:t>대체하기</a:t>
            </a:r>
            <a:r>
              <a:rPr lang="en-US" altLang="ko-KR" dirty="0"/>
              <a:t>(Substitute)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대신 </a:t>
            </a:r>
            <a:r>
              <a:rPr lang="en-US" altLang="ko-KR" dirty="0"/>
              <a:t>B</a:t>
            </a:r>
            <a:r>
              <a:rPr lang="ko-KR" altLang="en-US" dirty="0"/>
              <a:t>를 쓰면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5장\표5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6624"/>
            <a:ext cx="6768752" cy="243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C: </a:t>
            </a:r>
            <a:r>
              <a:rPr lang="ko-KR" altLang="en-US" dirty="0"/>
              <a:t>결합하기</a:t>
            </a:r>
            <a:r>
              <a:rPr lang="en-US" altLang="ko-KR" dirty="0"/>
              <a:t>(Combine)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합치면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5장\표5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02" y="2276872"/>
            <a:ext cx="697796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</a:rPr>
                <a:t>05</a:t>
              </a:r>
              <a:endParaRPr lang="ko-KR" altLang="en-US" b="1" spc="-500" dirty="0">
                <a:solidFill>
                  <a:srgbClr val="92D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제</a:t>
            </a:r>
            <a:r>
              <a:rPr lang="en-US" altLang="ko-KR" sz="1200" b="1" dirty="0">
                <a:solidFill>
                  <a:prstClr val="black"/>
                </a:solidFill>
              </a:rPr>
              <a:t>5</a:t>
            </a:r>
            <a:r>
              <a:rPr lang="ko-KR" altLang="en-US" sz="1200" b="1" dirty="0">
                <a:solidFill>
                  <a:prstClr val="black"/>
                </a:solidFill>
              </a:rPr>
              <a:t>장에서는 창의공학적 아이디어 발상법과 관련된 주제를 다룬다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이를 위해 확산적 사고와 브레인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err="1">
                <a:solidFill>
                  <a:prstClr val="black"/>
                </a:solidFill>
              </a:rPr>
              <a:t>스토밍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 err="1">
                <a:solidFill>
                  <a:prstClr val="black"/>
                </a:solidFill>
              </a:rPr>
              <a:t>브레인라이팅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 err="1">
                <a:solidFill>
                  <a:prstClr val="black"/>
                </a:solidFill>
              </a:rPr>
              <a:t>스캠퍼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 err="1">
                <a:solidFill>
                  <a:prstClr val="black"/>
                </a:solidFill>
              </a:rPr>
              <a:t>육색생각모자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그리고 수렴적 사고 등을 살펴본다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5.1 </a:t>
            </a:r>
            <a:r>
              <a:rPr lang="ko-KR" altLang="en-US" sz="1500" b="1" dirty="0">
                <a:solidFill>
                  <a:srgbClr val="002060"/>
                </a:solidFill>
              </a:rPr>
              <a:t>확산적 사고와 </a:t>
            </a:r>
            <a:r>
              <a:rPr lang="ko-KR" altLang="en-US" sz="1500" b="1" dirty="0" err="1">
                <a:solidFill>
                  <a:srgbClr val="002060"/>
                </a:solidFill>
              </a:rPr>
              <a:t>브레인스토밍</a:t>
            </a:r>
            <a:endParaRPr lang="ko-KR" altLang="en-US" sz="1500" b="1" dirty="0">
              <a:solidFill>
                <a:srgbClr val="002060"/>
              </a:solidFill>
            </a:endParaRPr>
          </a:p>
          <a:p>
            <a:r>
              <a:rPr lang="en-US" altLang="ko-KR" sz="1500" b="1" dirty="0">
                <a:solidFill>
                  <a:srgbClr val="002060"/>
                </a:solidFill>
              </a:rPr>
              <a:t>5.2 </a:t>
            </a:r>
            <a:r>
              <a:rPr lang="ko-KR" altLang="en-US" sz="1500" b="1" dirty="0" err="1">
                <a:solidFill>
                  <a:srgbClr val="002060"/>
                </a:solidFill>
              </a:rPr>
              <a:t>브레인라이팅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 err="1">
                <a:solidFill>
                  <a:srgbClr val="002060"/>
                </a:solidFill>
              </a:rPr>
              <a:t>스캠퍼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 err="1">
                <a:solidFill>
                  <a:srgbClr val="002060"/>
                </a:solidFill>
              </a:rPr>
              <a:t>육색생각모자</a:t>
            </a:r>
            <a:endParaRPr lang="ko-KR" altLang="en-US" sz="1500" b="1" dirty="0">
              <a:solidFill>
                <a:srgbClr val="002060"/>
              </a:solidFill>
            </a:endParaRPr>
          </a:p>
          <a:p>
            <a:r>
              <a:rPr lang="en-US" altLang="ko-KR" sz="1500" b="1" dirty="0">
                <a:solidFill>
                  <a:srgbClr val="002060"/>
                </a:solidFill>
              </a:rPr>
              <a:t>5.3 </a:t>
            </a:r>
            <a:r>
              <a:rPr lang="ko-KR" altLang="en-US" sz="1500" b="1" dirty="0">
                <a:solidFill>
                  <a:srgbClr val="002060"/>
                </a:solidFill>
              </a:rPr>
              <a:t>수렴적 사고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</a:rPr>
              <a:t>창의공학적</a:t>
            </a:r>
            <a:endParaRPr lang="en-US" altLang="ko-KR" sz="2400" b="1" spc="-150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</a:rPr>
              <a:t>아이디어 발상법</a:t>
            </a:r>
            <a:endParaRPr lang="en-US" altLang="ko-KR" sz="2400" b="1" spc="-150" dirty="0" smtClean="0">
              <a:solidFill>
                <a:srgbClr val="00206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5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A: </a:t>
            </a:r>
            <a:r>
              <a:rPr lang="ko-KR" altLang="en-US" dirty="0"/>
              <a:t>적용하기</a:t>
            </a:r>
            <a:r>
              <a:rPr lang="en-US" altLang="ko-KR" dirty="0"/>
              <a:t>(Adapt)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에 적용시키면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5장\표5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82" y="2276872"/>
            <a:ext cx="705226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M: </a:t>
            </a:r>
            <a:r>
              <a:rPr lang="ko-KR" altLang="en-US" dirty="0"/>
              <a:t>변형</a:t>
            </a:r>
            <a:r>
              <a:rPr lang="en-US" altLang="ko-KR" dirty="0"/>
              <a:t>-</a:t>
            </a:r>
            <a:r>
              <a:rPr lang="ko-KR" altLang="en-US" dirty="0"/>
              <a:t>확대</a:t>
            </a:r>
            <a:r>
              <a:rPr lang="en-US" altLang="ko-KR" dirty="0"/>
              <a:t>-</a:t>
            </a:r>
            <a:r>
              <a:rPr lang="ko-KR" altLang="en-US" dirty="0"/>
              <a:t>축소</a:t>
            </a:r>
            <a:r>
              <a:rPr lang="en-US" altLang="ko-KR" dirty="0"/>
              <a:t>(Modify-Magnify-Minify)</a:t>
            </a:r>
            <a:r>
              <a:rPr lang="ko-KR" altLang="en-US" dirty="0"/>
              <a:t>하기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 </a:t>
            </a:r>
            <a:r>
              <a:rPr lang="ko-KR" altLang="en-US" dirty="0"/>
              <a:t>안의 </a:t>
            </a:r>
            <a:r>
              <a:rPr lang="en-US" altLang="ko-KR" dirty="0"/>
              <a:t>b</a:t>
            </a:r>
            <a:r>
              <a:rPr lang="ko-KR" altLang="en-US" dirty="0"/>
              <a:t>를 변형하면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5장\표5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2" y="2267347"/>
            <a:ext cx="710926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7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P: </a:t>
            </a:r>
            <a:r>
              <a:rPr lang="ko-KR" altLang="en-US" dirty="0"/>
              <a:t>다른 용도로 사용하기</a:t>
            </a:r>
            <a:r>
              <a:rPr lang="en-US" altLang="ko-KR" dirty="0"/>
              <a:t>(Put to other uses)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를 다른 용도로 사용하면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5장\표5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5" y="2329830"/>
            <a:ext cx="6941318" cy="24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7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(6) E: </a:t>
            </a:r>
            <a:r>
              <a:rPr lang="ko-KR" altLang="en-US" dirty="0"/>
              <a:t>제거하기</a:t>
            </a:r>
            <a:r>
              <a:rPr lang="en-US" altLang="ko-KR" dirty="0"/>
              <a:t>(Elimination)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/>
              <a:t>를 구성하는 요소 중 하나를 빼면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5장\표5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677423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73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(7) R: </a:t>
            </a:r>
            <a:r>
              <a:rPr lang="ko-KR" altLang="en-US" dirty="0"/>
              <a:t>재배치하기</a:t>
            </a:r>
            <a:r>
              <a:rPr lang="en-US" altLang="ko-KR" dirty="0"/>
              <a:t>(Rearrange) </a:t>
            </a:r>
            <a:r>
              <a:rPr lang="ko-KR" altLang="en-US" dirty="0"/>
              <a:t>또는 거꾸로 하기</a:t>
            </a:r>
            <a:r>
              <a:rPr lang="en-US" altLang="ko-KR" dirty="0"/>
              <a:t>(Reverse)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smtClean="0"/>
              <a:t>AB</a:t>
            </a:r>
            <a:r>
              <a:rPr lang="ko-KR" altLang="en-US" dirty="0"/>
              <a:t>를 </a:t>
            </a:r>
            <a:r>
              <a:rPr lang="en-US" altLang="ko-KR" dirty="0"/>
              <a:t>BA </a:t>
            </a:r>
            <a:r>
              <a:rPr lang="ko-KR" altLang="en-US" dirty="0"/>
              <a:t>형태로 바꾸면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5장\표5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722301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7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 err="1"/>
              <a:t>육색생각모자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육색생각모자</a:t>
            </a:r>
            <a:r>
              <a:rPr lang="en-US" altLang="ko-KR" dirty="0"/>
              <a:t>(Six Thinking Hats)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영국의 </a:t>
            </a:r>
            <a:r>
              <a:rPr lang="ko-KR" altLang="en-US" dirty="0" err="1"/>
              <a:t>드</a:t>
            </a:r>
            <a:r>
              <a:rPr lang="ko-KR" altLang="en-US" dirty="0"/>
              <a:t> </a:t>
            </a:r>
            <a:r>
              <a:rPr lang="ko-KR" altLang="en-US" dirty="0" err="1"/>
              <a:t>보노</a:t>
            </a:r>
            <a:r>
              <a:rPr lang="en-US" altLang="ko-KR" dirty="0"/>
              <a:t>(De Bono, 1933~ )</a:t>
            </a:r>
            <a:r>
              <a:rPr lang="ko-KR" altLang="en-US" dirty="0"/>
              <a:t>가 고안</a:t>
            </a:r>
          </a:p>
          <a:p>
            <a:pPr fontAlgn="base"/>
            <a:r>
              <a:rPr lang="en-US" altLang="ko-KR" dirty="0" smtClean="0"/>
              <a:t>6</a:t>
            </a:r>
            <a:r>
              <a:rPr lang="ko-KR" altLang="en-US" dirty="0"/>
              <a:t>가지 다른 색의 모자를 쓰고</a:t>
            </a:r>
            <a:r>
              <a:rPr lang="en-US" altLang="ko-KR" dirty="0"/>
              <a:t>, </a:t>
            </a:r>
            <a:r>
              <a:rPr lang="ko-KR" altLang="en-US" dirty="0"/>
              <a:t>쓰고 있는 모자 색깔 유형의 사고</a:t>
            </a:r>
          </a:p>
          <a:p>
            <a:pPr fontAlgn="base"/>
            <a:r>
              <a:rPr lang="ko-KR" altLang="en-US" dirty="0" smtClean="0"/>
              <a:t>의도적인 </a:t>
            </a:r>
            <a:r>
              <a:rPr lang="ko-KR" altLang="en-US" dirty="0"/>
              <a:t>생각으로 사고력을 신장시킬 수 있도록 하는 기법</a:t>
            </a:r>
          </a:p>
          <a:p>
            <a:pPr fontAlgn="base"/>
            <a:r>
              <a:rPr lang="en-US" altLang="ko-KR" dirty="0" smtClean="0"/>
              <a:t>6</a:t>
            </a:r>
            <a:r>
              <a:rPr lang="ko-KR" altLang="en-US" dirty="0"/>
              <a:t>가지 모자를 쓰고 다양한 아이디어를 한 방향으로 모아가는 과정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5장\그림5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84984"/>
            <a:ext cx="3402012" cy="25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7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육색생각모자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육색생각모자의</a:t>
            </a:r>
            <a:r>
              <a:rPr lang="ko-KR" altLang="en-US" dirty="0"/>
              <a:t> 생각 유형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5장\표5-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5"/>
          <a:stretch/>
        </p:blipFill>
        <p:spPr bwMode="auto">
          <a:xfrm>
            <a:off x="717475" y="1772816"/>
            <a:ext cx="78559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52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수렴적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확산적 </a:t>
            </a:r>
            <a:r>
              <a:rPr lang="ko-KR" altLang="en-US" dirty="0"/>
              <a:t>사고의 결과물은 다시 수렴적 사고에 의해 판단되어 가장</a:t>
            </a:r>
          </a:p>
          <a:p>
            <a:pPr marL="0" indent="0" fontAlgn="base">
              <a:buNone/>
            </a:pPr>
            <a:r>
              <a:rPr lang="ko-KR" altLang="en-US" dirty="0" smtClean="0"/>
              <a:t>    좋은 </a:t>
            </a:r>
            <a:r>
              <a:rPr lang="ko-KR" altLang="en-US" dirty="0"/>
              <a:t>해결책이 선택됨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-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030" y="2492896"/>
            <a:ext cx="3912170" cy="26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51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 err="1"/>
              <a:t>하이라이팅</a:t>
            </a:r>
            <a:r>
              <a:rPr lang="ko-KR" altLang="en-US" dirty="0"/>
              <a:t>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 err="1"/>
              <a:t>하이라이팅</a:t>
            </a:r>
            <a:r>
              <a:rPr lang="en-US" altLang="ko-KR" dirty="0"/>
              <a:t>(highlighting) </a:t>
            </a:r>
            <a:r>
              <a:rPr lang="ko-KR" altLang="en-US" dirty="0"/>
              <a:t>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여러 </a:t>
            </a:r>
            <a:r>
              <a:rPr lang="ko-KR" altLang="en-US" dirty="0"/>
              <a:t>가지 대안들을 몇 개의 범주로 압축하여 분류하는 방법</a:t>
            </a:r>
          </a:p>
          <a:p>
            <a:pPr marL="0" indent="0" fontAlgn="base">
              <a:buNone/>
            </a:pPr>
            <a:r>
              <a:rPr lang="ko-KR" altLang="en-US" dirty="0" smtClean="0"/>
              <a:t>    먼저 </a:t>
            </a:r>
            <a:r>
              <a:rPr lang="ko-KR" altLang="en-US" dirty="0"/>
              <a:t>‘히트</a:t>
            </a:r>
            <a:r>
              <a:rPr lang="en-US" altLang="ko-KR" dirty="0"/>
              <a:t>(hit)'</a:t>
            </a:r>
            <a:r>
              <a:rPr lang="ko-KR" altLang="en-US" dirty="0"/>
              <a:t>라 불리는 유망한 대안들을 체크</a:t>
            </a:r>
          </a:p>
          <a:p>
            <a:pPr marL="0" indent="0" fontAlgn="base">
              <a:buNone/>
            </a:pPr>
            <a:r>
              <a:rPr lang="ko-KR" altLang="en-US" dirty="0" smtClean="0"/>
              <a:t>    히트를 </a:t>
            </a:r>
            <a:r>
              <a:rPr lang="ko-KR" altLang="en-US" dirty="0"/>
              <a:t>공통적인 요소에 따라 묶음</a:t>
            </a:r>
            <a:r>
              <a:rPr lang="en-US" altLang="ko-KR" dirty="0"/>
              <a:t>(cluster)</a:t>
            </a:r>
            <a:r>
              <a:rPr lang="ko-KR" altLang="en-US" dirty="0"/>
              <a:t>을 만듦 </a:t>
            </a:r>
          </a:p>
          <a:p>
            <a:pPr marL="0" indent="0" fontAlgn="base">
              <a:buNone/>
            </a:pPr>
            <a:r>
              <a:rPr lang="ko-KR" altLang="en-US" dirty="0" smtClean="0"/>
              <a:t>    이것을 </a:t>
            </a:r>
            <a:r>
              <a:rPr lang="ko-KR" altLang="en-US" dirty="0"/>
              <a:t>‘적중영역</a:t>
            </a:r>
            <a:r>
              <a:rPr lang="en-US" altLang="ko-KR" dirty="0"/>
              <a:t>(hot spots)’</a:t>
            </a:r>
            <a:r>
              <a:rPr lang="ko-KR" altLang="en-US" dirty="0"/>
              <a:t>이라 함</a:t>
            </a:r>
          </a:p>
          <a:p>
            <a:pPr fontAlgn="base"/>
            <a:r>
              <a:rPr lang="ko-KR" altLang="en-US" dirty="0" smtClean="0"/>
              <a:t>적중영역을 </a:t>
            </a:r>
            <a:r>
              <a:rPr lang="ko-KR" altLang="en-US" dirty="0"/>
              <a:t>문제해결에 적합한 형태로 수정하여 대안으로 만들기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85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 err="1"/>
              <a:t>하이라이팅</a:t>
            </a:r>
            <a:r>
              <a:rPr lang="ko-KR" altLang="en-US" dirty="0"/>
              <a:t> 진행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브레인스토밍으로부터</a:t>
            </a:r>
            <a:r>
              <a:rPr lang="ko-KR" altLang="en-US" dirty="0"/>
              <a:t> 생성된 아이디어에 번호를 붙임</a:t>
            </a:r>
          </a:p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아이디어를 살펴보며 히트를 찾아내어 번호를 붙임</a:t>
            </a:r>
          </a:p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서로 연관되어 보이는 히트들을 묶어 적중영역별로 분류</a:t>
            </a:r>
          </a:p>
          <a:p>
            <a:pPr marL="0" indent="0" fontAlgn="base">
              <a:buNone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각 적중영역들을 검토하여 그것의 의미를 </a:t>
            </a:r>
            <a:r>
              <a:rPr lang="ko-KR" altLang="en-US" dirty="0" err="1"/>
              <a:t>재진술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가장 적합한 적중영역 하나를 선택 </a:t>
            </a:r>
          </a:p>
          <a:p>
            <a:pPr marL="0" indent="0" fontAlgn="base">
              <a:buNone/>
            </a:pPr>
            <a:r>
              <a:rPr lang="en-US" altLang="ko-KR" dirty="0"/>
              <a:t>(</a:t>
            </a:r>
            <a:r>
              <a:rPr lang="ko-KR" altLang="en-US" dirty="0"/>
              <a:t>필요한 경우 몇 개의 적중 영역을 묶어서 해결책을 만들 수도 있음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2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확산적 사고와 </a:t>
            </a:r>
            <a:r>
              <a:rPr lang="ko-KR" altLang="en-US" dirty="0" err="1"/>
              <a:t>브레인스토밍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확산적 사고와 수렴적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AutoNum type="arabicParenBoth"/>
            </a:pPr>
            <a:r>
              <a:rPr lang="ko-KR" altLang="en-US" dirty="0" smtClean="0"/>
              <a:t>확산적 </a:t>
            </a:r>
            <a:r>
              <a:rPr lang="ko-KR" altLang="en-US" dirty="0"/>
              <a:t>사고와 수렴적 </a:t>
            </a:r>
            <a:r>
              <a:rPr lang="ko-KR" altLang="en-US" dirty="0" smtClean="0"/>
              <a:t>사고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확산적 </a:t>
            </a:r>
            <a:r>
              <a:rPr lang="ko-KR" altLang="en-US" dirty="0"/>
              <a:t>사고</a:t>
            </a:r>
            <a:r>
              <a:rPr lang="en-US" altLang="ko-KR" dirty="0"/>
              <a:t>(divergent thinking)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문제에 </a:t>
            </a:r>
            <a:r>
              <a:rPr lang="ko-KR" altLang="en-US" dirty="0"/>
              <a:t>대해 자유롭게 사고하여 다양한 아이디어를 </a:t>
            </a:r>
            <a:r>
              <a:rPr lang="ko-KR" altLang="en-US" dirty="0" smtClean="0"/>
              <a:t>만들어냄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수렴적 </a:t>
            </a:r>
            <a:r>
              <a:rPr lang="ko-KR" altLang="en-US" dirty="0"/>
              <a:t>사고</a:t>
            </a:r>
            <a:r>
              <a:rPr lang="en-US" altLang="ko-KR" dirty="0"/>
              <a:t>(convergent thinking)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다양한 </a:t>
            </a:r>
            <a:r>
              <a:rPr lang="ko-KR" altLang="en-US" dirty="0"/>
              <a:t>아이디어 중 가장 적합한 하나의 해결책을 찾아냄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5장\그림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8" y="3804170"/>
            <a:ext cx="2698424" cy="24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창의공학설계\창의공학설계_그림파일\5장\그림5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3789040"/>
            <a:ext cx="2572662" cy="24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4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 err="1"/>
              <a:t>하이라이팅</a:t>
            </a:r>
            <a:r>
              <a:rPr lang="ko-KR" altLang="en-US" dirty="0"/>
              <a:t> 기법의 적용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1D0BA1"/>
                </a:solidFill>
              </a:rPr>
              <a:t>주제</a:t>
            </a:r>
            <a:r>
              <a:rPr lang="en-US" altLang="ko-KR" dirty="0">
                <a:solidFill>
                  <a:srgbClr val="1D0BA1"/>
                </a:solidFill>
              </a:rPr>
              <a:t>:</a:t>
            </a:r>
            <a:r>
              <a:rPr lang="en-US" altLang="ko-KR" dirty="0" smtClean="0">
                <a:solidFill>
                  <a:srgbClr val="1D0BA1"/>
                </a:solidFill>
              </a:rPr>
              <a:t> </a:t>
            </a:r>
            <a:r>
              <a:rPr lang="ko-KR" altLang="en-US" dirty="0">
                <a:solidFill>
                  <a:srgbClr val="1D0BA1"/>
                </a:solidFill>
              </a:rPr>
              <a:t>바람직한 공학도가 되기 위한 대학생활은 무엇일까</a:t>
            </a:r>
            <a:r>
              <a:rPr lang="en-US" altLang="ko-KR" dirty="0">
                <a:solidFill>
                  <a:srgbClr val="1D0BA1"/>
                </a:solidFill>
              </a:rPr>
              <a:t>?</a:t>
            </a:r>
            <a:endParaRPr lang="ko-KR" altLang="en-US" dirty="0">
              <a:solidFill>
                <a:srgbClr val="1D0BA1"/>
              </a:solidFill>
            </a:endParaRPr>
          </a:p>
          <a:p>
            <a:endParaRPr lang="ko-KR" altLang="en-US" dirty="0"/>
          </a:p>
        </p:txBody>
      </p:sp>
      <p:pic>
        <p:nvPicPr>
          <p:cNvPr id="5" name="Picture 2" descr="C:\Users\Administrator\Desktop\창의공학설계\창의공학설계_그림파일\창의공학설계(최종)-1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/>
          <a:stretch/>
        </p:blipFill>
        <p:spPr bwMode="auto">
          <a:xfrm>
            <a:off x="1619672" y="1885720"/>
            <a:ext cx="5616624" cy="37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바람직한 공학도가 되기 위한 대학생활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26</a:t>
            </a:r>
            <a:r>
              <a:rPr lang="ko-KR" altLang="en-US" dirty="0"/>
              <a:t>개의 아이디어 중 히트된 아이디어는 아래와 같이 </a:t>
            </a:r>
            <a:r>
              <a:rPr lang="en-US" altLang="ko-KR" dirty="0"/>
              <a:t>13</a:t>
            </a:r>
            <a:r>
              <a:rPr lang="ko-KR" altLang="en-US" dirty="0"/>
              <a:t>개</a:t>
            </a:r>
          </a:p>
          <a:p>
            <a:pPr fontAlgn="base"/>
            <a:r>
              <a:rPr lang="ko-KR" altLang="en-US" dirty="0" smtClean="0"/>
              <a:t>먼저 </a:t>
            </a:r>
            <a:r>
              <a:rPr lang="ko-KR" altLang="en-US" dirty="0"/>
              <a:t>히트한 대안에 번호 부여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06674" y="2214389"/>
            <a:ext cx="2736304" cy="32403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</a:rPr>
              <a:t>친구와의 </a:t>
            </a:r>
            <a:r>
              <a:rPr lang="ko-KR" altLang="en-US" sz="1400" dirty="0">
                <a:solidFill>
                  <a:schemeClr val="tx1"/>
                </a:solidFill>
              </a:rPr>
              <a:t>원활한 </a:t>
            </a:r>
            <a:r>
              <a:rPr lang="ko-KR" altLang="en-US" sz="1400" dirty="0" smtClean="0">
                <a:solidFill>
                  <a:schemeClr val="tx1"/>
                </a:solidFill>
              </a:rPr>
              <a:t>관계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 fontAlgn="base">
              <a:buAutoNum type="arabicPeriod"/>
            </a:pPr>
            <a:endParaRPr lang="ko-KR" altLang="en-US" sz="14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 err="1">
                <a:solidFill>
                  <a:schemeClr val="tx1"/>
                </a:solidFill>
              </a:rPr>
              <a:t>토익이나</a:t>
            </a:r>
            <a:r>
              <a:rPr lang="ko-KR" altLang="en-US" sz="1400" dirty="0">
                <a:solidFill>
                  <a:schemeClr val="tx1"/>
                </a:solidFill>
              </a:rPr>
              <a:t> 토플 성적 향상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발표와 토론 능력 향상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강의 빠지지 않고 듣기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방학 중 실습에 적극 참여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6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리포트 잘 챙기기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7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선배와 좋은 유대 관계 </a:t>
            </a:r>
            <a:r>
              <a:rPr lang="ko-KR" altLang="en-US" sz="1400" dirty="0" smtClean="0">
                <a:solidFill>
                  <a:schemeClr val="tx1"/>
                </a:solidFill>
              </a:rPr>
              <a:t>맺기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3968" y="2214389"/>
            <a:ext cx="2736304" cy="32403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8. </a:t>
            </a:r>
            <a:r>
              <a:rPr lang="ko-KR" altLang="en-US" sz="1400" dirty="0">
                <a:solidFill>
                  <a:schemeClr val="tx1"/>
                </a:solidFill>
              </a:rPr>
              <a:t>학과 공부 열심히 하기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교수님과 친해지기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각종 경진대회 참가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전공 관련 자격증 획득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관련 기업의 </a:t>
            </a:r>
            <a:r>
              <a:rPr lang="ko-KR" altLang="en-US" sz="1400" dirty="0" err="1">
                <a:solidFill>
                  <a:schemeClr val="tx1"/>
                </a:solidFill>
              </a:rPr>
              <a:t>인턴십</a:t>
            </a:r>
            <a:r>
              <a:rPr lang="ko-KR" altLang="en-US" sz="1400" dirty="0">
                <a:solidFill>
                  <a:schemeClr val="tx1"/>
                </a:solidFill>
              </a:rPr>
              <a:t> 참가</a:t>
            </a:r>
          </a:p>
          <a:p>
            <a:pPr fontAlgn="base"/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배낭여행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fontAlgn="base"/>
            <a:endParaRPr lang="en-US" altLang="ko-KR" sz="1400" dirty="0">
              <a:solidFill>
                <a:schemeClr val="tx1"/>
              </a:solidFill>
            </a:endParaRPr>
          </a:p>
          <a:p>
            <a:pPr fontAlgn="base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바람직한 공학도가 되기 위한 대학생활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유사한 </a:t>
            </a:r>
            <a:r>
              <a:rPr lang="ko-KR" altLang="en-US" dirty="0"/>
              <a:t>대안끼리 묶어서 성격이나 영역이 비슷한 것을 묶기</a:t>
            </a:r>
          </a:p>
          <a:p>
            <a:pPr fontAlgn="base"/>
            <a:r>
              <a:rPr lang="en-US" altLang="ko-KR" dirty="0" smtClean="0"/>
              <a:t>4</a:t>
            </a:r>
            <a:r>
              <a:rPr lang="ko-KR" altLang="en-US" dirty="0"/>
              <a:t>개의 적중영역</a:t>
            </a:r>
            <a:r>
              <a:rPr lang="en-US" altLang="ko-KR" dirty="0"/>
              <a:t>: </a:t>
            </a:r>
            <a:r>
              <a:rPr lang="ko-KR" altLang="en-US" dirty="0"/>
              <a:t>학업</a:t>
            </a:r>
            <a:r>
              <a:rPr lang="en-US" altLang="ko-KR" dirty="0"/>
              <a:t>, </a:t>
            </a:r>
            <a:r>
              <a:rPr lang="ko-KR" altLang="en-US" dirty="0"/>
              <a:t>사회성</a:t>
            </a:r>
            <a:r>
              <a:rPr lang="en-US" altLang="ko-KR" dirty="0"/>
              <a:t>, </a:t>
            </a:r>
            <a:r>
              <a:rPr lang="ko-KR" altLang="en-US" dirty="0"/>
              <a:t>적극적인 생활</a:t>
            </a:r>
            <a:r>
              <a:rPr lang="en-US" altLang="ko-KR" dirty="0"/>
              <a:t>, </a:t>
            </a:r>
            <a:r>
              <a:rPr lang="ko-KR" altLang="en-US" dirty="0"/>
              <a:t>취업</a:t>
            </a:r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 descr="C:\Users\Administrator\Desktop\창의공학설계\창의공학설계_그림파일\5장\표5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4" y="2132856"/>
            <a:ext cx="7140898" cy="22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PMI </a:t>
            </a:r>
            <a:r>
              <a:rPr lang="ko-KR" altLang="en-US" dirty="0"/>
              <a:t>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PMI </a:t>
            </a:r>
            <a:r>
              <a:rPr lang="ko-KR" altLang="en-US" dirty="0"/>
              <a:t>기법의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1973</a:t>
            </a:r>
            <a:r>
              <a:rPr lang="ko-KR" altLang="en-US" dirty="0"/>
              <a:t>년 영국의 </a:t>
            </a:r>
            <a:r>
              <a:rPr lang="ko-KR" altLang="en-US" dirty="0" err="1"/>
              <a:t>드</a:t>
            </a:r>
            <a:r>
              <a:rPr lang="ko-KR" altLang="en-US" dirty="0"/>
              <a:t> </a:t>
            </a:r>
            <a:r>
              <a:rPr lang="ko-KR" altLang="en-US" dirty="0" err="1"/>
              <a:t>보노</a:t>
            </a:r>
            <a:r>
              <a:rPr lang="en-US" altLang="ko-KR" dirty="0"/>
              <a:t>(De Bono, 1933~)</a:t>
            </a:r>
            <a:r>
              <a:rPr lang="ko-KR" altLang="en-US" dirty="0"/>
              <a:t>가 고안한 창의적 기법</a:t>
            </a:r>
          </a:p>
          <a:p>
            <a:pPr fontAlgn="base"/>
            <a:r>
              <a:rPr lang="ko-KR" altLang="en-US" dirty="0" smtClean="0"/>
              <a:t>아이디어들을 </a:t>
            </a:r>
            <a:r>
              <a:rPr lang="ko-KR" altLang="en-US" dirty="0"/>
              <a:t>장점</a:t>
            </a:r>
            <a:r>
              <a:rPr lang="en-US" altLang="ko-KR" dirty="0"/>
              <a:t>(P), </a:t>
            </a:r>
            <a:r>
              <a:rPr lang="ko-KR" altLang="en-US" dirty="0"/>
              <a:t>단점</a:t>
            </a:r>
            <a:r>
              <a:rPr lang="en-US" altLang="ko-KR" dirty="0"/>
              <a:t>(M), </a:t>
            </a:r>
            <a:r>
              <a:rPr lang="ko-KR" altLang="en-US" dirty="0"/>
              <a:t>흥미로운 점</a:t>
            </a:r>
            <a:r>
              <a:rPr lang="en-US" altLang="ko-KR" dirty="0"/>
              <a:t>(I)</a:t>
            </a:r>
            <a:r>
              <a:rPr lang="ko-KR" altLang="en-US" dirty="0"/>
              <a:t>에서 분석 및 평가</a:t>
            </a:r>
          </a:p>
          <a:p>
            <a:pPr fontAlgn="base"/>
            <a:r>
              <a:rPr lang="ko-KR" altLang="en-US" dirty="0" smtClean="0"/>
              <a:t>하나의 </a:t>
            </a:r>
            <a:r>
              <a:rPr lang="ko-KR" altLang="en-US" dirty="0"/>
              <a:t>아이디어를 집중적으로 분석할 때 효과적인 기법</a:t>
            </a:r>
          </a:p>
          <a:p>
            <a:pPr fontAlgn="base"/>
            <a:r>
              <a:rPr lang="ko-KR" altLang="en-US" dirty="0" smtClean="0"/>
              <a:t>아이디어 </a:t>
            </a:r>
            <a:r>
              <a:rPr lang="ko-KR" altLang="en-US" dirty="0"/>
              <a:t>분석 시 </a:t>
            </a:r>
            <a:r>
              <a:rPr lang="en-US" altLang="ko-KR" dirty="0"/>
              <a:t>P, M, I</a:t>
            </a:r>
            <a:r>
              <a:rPr lang="ko-KR" altLang="en-US" dirty="0"/>
              <a:t>를 철저히 분리해서 판단해야 함</a:t>
            </a:r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5장\표5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2" y="3265933"/>
            <a:ext cx="6912673" cy="1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PMI</a:t>
            </a:r>
            <a:r>
              <a:rPr lang="ko-KR" altLang="en-US" dirty="0"/>
              <a:t>의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진행 절차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PMI </a:t>
            </a:r>
            <a:r>
              <a:rPr lang="ko-KR" altLang="en-US" dirty="0"/>
              <a:t>의미를 설명하고 각 영역별로 아이디어 생성</a:t>
            </a:r>
          </a:p>
          <a:p>
            <a:pPr fontAlgn="base"/>
            <a:r>
              <a:rPr lang="en-US" altLang="ko-KR" dirty="0" smtClean="0"/>
              <a:t>PMI </a:t>
            </a:r>
            <a:r>
              <a:rPr lang="ko-KR" altLang="en-US" dirty="0"/>
              <a:t>결과를 발표하고 그 결과를 논의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5장\그림5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2" y="2714253"/>
            <a:ext cx="6881850" cy="304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PMI</a:t>
            </a:r>
            <a:r>
              <a:rPr lang="ko-KR" altLang="en-US" dirty="0"/>
              <a:t>의 적용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① </a:t>
            </a:r>
            <a:r>
              <a:rPr lang="en-US" altLang="ko-KR" dirty="0"/>
              <a:t>PMI</a:t>
            </a:r>
            <a:r>
              <a:rPr lang="ko-KR" altLang="en-US" dirty="0"/>
              <a:t>의 의미를 구성원들에게 설명하고 아이디어를 확인</a:t>
            </a:r>
          </a:p>
          <a:p>
            <a:pPr marL="0" indent="0" fontAlgn="base">
              <a:buNone/>
            </a:pPr>
            <a:r>
              <a:rPr lang="ko-KR" altLang="en-US" dirty="0"/>
              <a:t>② </a:t>
            </a:r>
            <a:r>
              <a:rPr lang="en-US" altLang="ko-KR" dirty="0"/>
              <a:t>P, M, I</a:t>
            </a:r>
            <a:r>
              <a:rPr lang="ko-KR" altLang="en-US" dirty="0"/>
              <a:t>를 순서대로 찾음</a:t>
            </a:r>
          </a:p>
          <a:p>
            <a:pPr marL="0" indent="0" fontAlgn="base">
              <a:buNone/>
            </a:pPr>
            <a:r>
              <a:rPr lang="ko-KR" altLang="en-US" dirty="0"/>
              <a:t>③ </a:t>
            </a:r>
            <a:r>
              <a:rPr lang="en-US" altLang="ko-KR" dirty="0"/>
              <a:t>P</a:t>
            </a:r>
            <a:r>
              <a:rPr lang="ko-KR" altLang="en-US" dirty="0"/>
              <a:t>에 해당하는 장점을 더욱 살릴 수 있도록 보완</a:t>
            </a:r>
          </a:p>
          <a:p>
            <a:pPr marL="0" indent="0" fontAlgn="base">
              <a:buNone/>
            </a:pPr>
            <a:r>
              <a:rPr lang="ko-KR" altLang="en-US" dirty="0"/>
              <a:t>④ </a:t>
            </a:r>
            <a:r>
              <a:rPr lang="en-US" altLang="ko-KR" dirty="0"/>
              <a:t>M</a:t>
            </a:r>
            <a:r>
              <a:rPr lang="ko-KR" altLang="en-US" dirty="0"/>
              <a:t>에 해당하는 단점에 대한 원인과 대책을 제시</a:t>
            </a:r>
          </a:p>
          <a:p>
            <a:pPr marL="0" indent="0" fontAlgn="base">
              <a:buNone/>
            </a:pPr>
            <a:r>
              <a:rPr lang="ko-KR" altLang="en-US" dirty="0"/>
              <a:t>⑤ </a:t>
            </a:r>
            <a:r>
              <a:rPr lang="en-US" altLang="ko-KR" dirty="0"/>
              <a:t>I</a:t>
            </a:r>
            <a:r>
              <a:rPr lang="ko-KR" altLang="en-US" dirty="0"/>
              <a:t>에 해당하는 흥미로운 점을 새로운 대안 생성의 원천으로 여김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5장\그림5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46884"/>
            <a:ext cx="7302966" cy="1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PMI</a:t>
            </a:r>
            <a:r>
              <a:rPr lang="ko-KR" altLang="en-US" dirty="0"/>
              <a:t>의 적용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Administrator\Desktop\창의공학설계\창의공학설계_그림파일\5장\표5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 bwMode="auto">
          <a:xfrm>
            <a:off x="611560" y="1412776"/>
            <a:ext cx="784207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 err="1"/>
              <a:t>평가행렬표와</a:t>
            </a:r>
            <a:r>
              <a:rPr lang="ko-KR" altLang="en-US" dirty="0"/>
              <a:t> 아이디어 판정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평가행렬표</a:t>
            </a:r>
            <a:r>
              <a:rPr lang="en-US" altLang="ko-KR" dirty="0"/>
              <a:t>(evaluation matrix)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하이라이팅된</a:t>
            </a:r>
            <a:r>
              <a:rPr lang="ko-KR" altLang="en-US" dirty="0" smtClean="0"/>
              <a:t> </a:t>
            </a:r>
            <a:r>
              <a:rPr lang="ko-KR" altLang="en-US" dirty="0"/>
              <a:t>대안이나 확산적 발상으로 생성된 </a:t>
            </a:r>
            <a:r>
              <a:rPr lang="ko-KR" altLang="en-US" dirty="0" smtClean="0"/>
              <a:t>대안들을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평가할 </a:t>
            </a:r>
            <a:r>
              <a:rPr lang="ko-KR" altLang="en-US" dirty="0"/>
              <a:t>때 활용</a:t>
            </a:r>
          </a:p>
          <a:p>
            <a:pPr fontAlgn="base"/>
            <a:r>
              <a:rPr lang="ko-KR" altLang="en-US" dirty="0" smtClean="0"/>
              <a:t>대안들을 </a:t>
            </a:r>
            <a:r>
              <a:rPr lang="ko-KR" altLang="en-US" dirty="0"/>
              <a:t>어떤 준거에 따라 체계적으로 평가하고자 할 때 유용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세로축에 </a:t>
            </a:r>
            <a:r>
              <a:rPr lang="ko-KR" altLang="en-US" dirty="0"/>
              <a:t>아이디어를 나열하고 가로축에 평가 준거를 </a:t>
            </a:r>
            <a:r>
              <a:rPr lang="ko-KR" altLang="en-US" dirty="0" smtClean="0"/>
              <a:t>적음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각 </a:t>
            </a:r>
            <a:r>
              <a:rPr lang="ko-KR" altLang="en-US" dirty="0"/>
              <a:t>준거를 기초로 모든 아이디어 평가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7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실제 평가의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1D0BA1"/>
                </a:solidFill>
              </a:rPr>
              <a:t>주제</a:t>
            </a:r>
            <a:r>
              <a:rPr lang="en-US" altLang="ko-KR" dirty="0">
                <a:solidFill>
                  <a:srgbClr val="1D0BA1"/>
                </a:solidFill>
              </a:rPr>
              <a:t>: </a:t>
            </a:r>
            <a:r>
              <a:rPr lang="ko-KR" altLang="en-US" dirty="0">
                <a:solidFill>
                  <a:srgbClr val="1D0BA1"/>
                </a:solidFill>
              </a:rPr>
              <a:t>바람직한 공학도가 되기 위한 대학생활은 무엇인가</a:t>
            </a:r>
            <a:r>
              <a:rPr lang="en-US" altLang="ko-KR" dirty="0">
                <a:solidFill>
                  <a:srgbClr val="1D0BA1"/>
                </a:solidFill>
              </a:rPr>
              <a:t>? (K</a:t>
            </a:r>
            <a:r>
              <a:rPr lang="ko-KR" altLang="en-US" dirty="0">
                <a:solidFill>
                  <a:srgbClr val="1D0BA1"/>
                </a:solidFill>
              </a:rPr>
              <a:t>군</a:t>
            </a:r>
            <a:r>
              <a:rPr lang="en-US" altLang="ko-KR" dirty="0">
                <a:solidFill>
                  <a:srgbClr val="1D0BA1"/>
                </a:solidFill>
              </a:rPr>
              <a:t>)</a:t>
            </a:r>
            <a:endParaRPr lang="ko-KR" altLang="en-US" dirty="0">
              <a:solidFill>
                <a:srgbClr val="1D0BA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5장\표5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349502" cy="38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실제 평가의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ko-KR" altLang="en-US" dirty="0">
                <a:solidFill>
                  <a:srgbClr val="1D0BA1"/>
                </a:solidFill>
              </a:rPr>
              <a:t>주제</a:t>
            </a:r>
            <a:r>
              <a:rPr lang="en-US" altLang="ko-KR" dirty="0">
                <a:solidFill>
                  <a:srgbClr val="1D0BA1"/>
                </a:solidFill>
              </a:rPr>
              <a:t>: </a:t>
            </a:r>
            <a:r>
              <a:rPr lang="ko-KR" altLang="en-US" dirty="0">
                <a:solidFill>
                  <a:srgbClr val="1D0BA1"/>
                </a:solidFill>
              </a:rPr>
              <a:t>바람직한 공학도가 되기 위한 대학생활은 무엇인가</a:t>
            </a:r>
            <a:r>
              <a:rPr lang="en-US" altLang="ko-KR" dirty="0">
                <a:solidFill>
                  <a:srgbClr val="1D0BA1"/>
                </a:solidFill>
              </a:rPr>
              <a:t>? (A</a:t>
            </a:r>
            <a:r>
              <a:rPr lang="ko-KR" altLang="en-US" dirty="0">
                <a:solidFill>
                  <a:srgbClr val="1D0BA1"/>
                </a:solidFill>
              </a:rPr>
              <a:t>양</a:t>
            </a:r>
            <a:r>
              <a:rPr lang="en-US" altLang="ko-KR" dirty="0">
                <a:solidFill>
                  <a:srgbClr val="1D0BA1"/>
                </a:solidFill>
              </a:rPr>
              <a:t>)</a:t>
            </a:r>
            <a:endParaRPr lang="ko-KR" altLang="en-US" dirty="0">
              <a:solidFill>
                <a:srgbClr val="1D0BA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5장\표5-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1" y="1787674"/>
            <a:ext cx="7344816" cy="374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확산적 사고와 수렴적 사고의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5장\표5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/>
          <a:stretch/>
        </p:blipFill>
        <p:spPr bwMode="auto">
          <a:xfrm>
            <a:off x="611560" y="1412776"/>
            <a:ext cx="7397449" cy="3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브레인스토밍</a:t>
            </a:r>
            <a:r>
              <a:rPr lang="en-US" altLang="ko-KR" dirty="0"/>
              <a:t>(brain storming, </a:t>
            </a:r>
            <a:r>
              <a:rPr lang="ko-KR" altLang="en-US" dirty="0"/>
              <a:t>두뇌 폭풍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1941</a:t>
            </a:r>
            <a:r>
              <a:rPr lang="ko-KR" altLang="en-US" dirty="0"/>
              <a:t>년 미국의 </a:t>
            </a:r>
            <a:r>
              <a:rPr lang="ko-KR" altLang="en-US" dirty="0" err="1"/>
              <a:t>알렉스</a:t>
            </a:r>
            <a:r>
              <a:rPr lang="ko-KR" altLang="en-US" dirty="0"/>
              <a:t> </a:t>
            </a:r>
            <a:r>
              <a:rPr lang="ko-KR" altLang="en-US" dirty="0" err="1"/>
              <a:t>오즈번</a:t>
            </a:r>
            <a:r>
              <a:rPr lang="en-US" altLang="ko-KR" dirty="0"/>
              <a:t>(Alex Osborn)</a:t>
            </a:r>
            <a:r>
              <a:rPr lang="ko-KR" altLang="en-US" dirty="0"/>
              <a:t>에 의해 소개됨</a:t>
            </a:r>
          </a:p>
          <a:p>
            <a:pPr fontAlgn="base"/>
            <a:r>
              <a:rPr lang="ko-KR" altLang="en-US" dirty="0" smtClean="0"/>
              <a:t>광고와 </a:t>
            </a:r>
            <a:r>
              <a:rPr lang="ko-KR" altLang="en-US" dirty="0"/>
              <a:t>관계된 아이디어를 찾아내기 위해 고안한 회의 방식</a:t>
            </a:r>
          </a:p>
          <a:p>
            <a:pPr fontAlgn="base"/>
            <a:r>
              <a:rPr lang="ko-KR" altLang="en-US" dirty="0" smtClean="0"/>
              <a:t>두뇌에서 </a:t>
            </a:r>
            <a:r>
              <a:rPr lang="ko-KR" altLang="en-US" dirty="0"/>
              <a:t>폭풍이 휘몰아치듯이 아이디어를 많이 낸다는 점</a:t>
            </a:r>
          </a:p>
          <a:p>
            <a:pPr fontAlgn="base"/>
            <a:r>
              <a:rPr lang="ko-KR" altLang="en-US" dirty="0" smtClean="0"/>
              <a:t>자유롭고 </a:t>
            </a:r>
            <a:r>
              <a:rPr lang="ko-KR" altLang="en-US" dirty="0"/>
              <a:t>거침없이 생각하도록 격려</a:t>
            </a:r>
          </a:p>
          <a:p>
            <a:pPr fontAlgn="base"/>
            <a:r>
              <a:rPr lang="ko-KR" altLang="en-US" dirty="0" smtClean="0"/>
              <a:t>다양하고 </a:t>
            </a:r>
            <a:r>
              <a:rPr lang="ko-KR" altLang="en-US" dirty="0"/>
              <a:t>폭넓은 사고를 통해 새로운 아이디어를 얻는 방법</a:t>
            </a:r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5장\그림5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45024"/>
            <a:ext cx="4389438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브레인스토밍의</a:t>
            </a:r>
            <a:r>
              <a:rPr lang="ko-KR" altLang="en-US" dirty="0"/>
              <a:t>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빠른 </a:t>
            </a:r>
            <a:r>
              <a:rPr lang="ko-KR" altLang="en-US" dirty="0"/>
              <a:t>시간 내에 많은 아이디어를 내는 것에 역점을 둠</a:t>
            </a:r>
          </a:p>
          <a:p>
            <a:pPr fontAlgn="base"/>
            <a:r>
              <a:rPr lang="ko-KR" altLang="en-US" dirty="0" smtClean="0"/>
              <a:t>통상 </a:t>
            </a:r>
            <a:r>
              <a:rPr lang="en-US" altLang="ko-KR" dirty="0"/>
              <a:t>10~15</a:t>
            </a:r>
            <a:r>
              <a:rPr lang="ko-KR" altLang="en-US" dirty="0"/>
              <a:t>명 정도의 집단에서 많이 이용</a:t>
            </a:r>
          </a:p>
          <a:p>
            <a:pPr fontAlgn="base"/>
            <a:r>
              <a:rPr lang="ko-KR" altLang="en-US" dirty="0" smtClean="0"/>
              <a:t>개인적으로는 </a:t>
            </a:r>
            <a:r>
              <a:rPr lang="ko-KR" altLang="en-US" dirty="0"/>
              <a:t>상상하기 어려운 기발한 아이디어의 발상 가능</a:t>
            </a:r>
          </a:p>
          <a:p>
            <a:pPr fontAlgn="base"/>
            <a:r>
              <a:rPr lang="ko-KR" altLang="en-US" dirty="0" smtClean="0"/>
              <a:t>아이디어의 </a:t>
            </a:r>
            <a:r>
              <a:rPr lang="ko-KR" altLang="en-US" dirty="0"/>
              <a:t>질보다는 양을 중요시하여 다양한 아이디어 생성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창의공학설계(최종)-1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123" y="2993188"/>
            <a:ext cx="3257029" cy="23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특성과 단계별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 err="1"/>
              <a:t>브레인스토밍의</a:t>
            </a:r>
            <a:r>
              <a:rPr lang="ko-KR" altLang="en-US" dirty="0"/>
              <a:t> 네 가지 규칙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비판 </a:t>
            </a:r>
            <a:r>
              <a:rPr lang="ko-KR" altLang="en-US" dirty="0"/>
              <a:t>금지</a:t>
            </a:r>
            <a:r>
              <a:rPr lang="en-US" altLang="ko-KR" dirty="0"/>
              <a:t>: </a:t>
            </a:r>
            <a:r>
              <a:rPr lang="ko-KR" altLang="en-US" dirty="0"/>
              <a:t>제시된 아이디어는 모두 수용함이 원칙</a:t>
            </a:r>
          </a:p>
          <a:p>
            <a:pPr fontAlgn="base"/>
            <a:r>
              <a:rPr lang="ko-KR" altLang="en-US" dirty="0" smtClean="0"/>
              <a:t>자유분방</a:t>
            </a:r>
            <a:r>
              <a:rPr lang="en-US" altLang="ko-KR" dirty="0"/>
              <a:t>: </a:t>
            </a:r>
            <a:r>
              <a:rPr lang="ko-KR" altLang="en-US" dirty="0"/>
              <a:t>자유롭게 느끼는 대로 많은 아이디어 제시</a:t>
            </a:r>
          </a:p>
          <a:p>
            <a:pPr fontAlgn="base"/>
            <a:r>
              <a:rPr lang="ko-KR" altLang="en-US" dirty="0" smtClean="0"/>
              <a:t>수량추구</a:t>
            </a:r>
            <a:r>
              <a:rPr lang="en-US" altLang="ko-KR" dirty="0"/>
              <a:t>: </a:t>
            </a:r>
            <a:r>
              <a:rPr lang="ko-KR" altLang="en-US" dirty="0"/>
              <a:t>아이디어의 질보다 양이 더 중요</a:t>
            </a:r>
          </a:p>
          <a:p>
            <a:pPr fontAlgn="base"/>
            <a:r>
              <a:rPr lang="ko-KR" altLang="en-US" dirty="0" smtClean="0"/>
              <a:t>결합과 </a:t>
            </a:r>
            <a:r>
              <a:rPr lang="ko-KR" altLang="en-US" dirty="0"/>
              <a:t>개선</a:t>
            </a:r>
            <a:r>
              <a:rPr lang="en-US" altLang="ko-KR" dirty="0"/>
              <a:t>: </a:t>
            </a:r>
            <a:r>
              <a:rPr lang="ko-KR" altLang="en-US" dirty="0"/>
              <a:t>아이디어를 결합하여 개선된 아이디어 만들기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-1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429000"/>
            <a:ext cx="4645025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spc="-150" dirty="0"/>
              <a:t>(2) </a:t>
            </a:r>
            <a:r>
              <a:rPr lang="ko-KR" altLang="en-US" spc="-150" dirty="0" err="1"/>
              <a:t>브레인스토밍의</a:t>
            </a:r>
            <a:r>
              <a:rPr lang="ko-KR" altLang="en-US" spc="-150" dirty="0"/>
              <a:t> 사전 준비 사항과 </a:t>
            </a:r>
            <a:r>
              <a:rPr lang="ko-KR" altLang="en-US" spc="-150" dirty="0" smtClean="0"/>
              <a:t>구성원 </a:t>
            </a:r>
            <a:r>
              <a:rPr lang="ko-KR" altLang="en-US" spc="-150" dirty="0"/>
              <a:t>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사전 준비 사항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팀 </a:t>
            </a:r>
            <a:r>
              <a:rPr lang="ko-KR" altLang="en-US" dirty="0"/>
              <a:t>리더는 </a:t>
            </a:r>
            <a:r>
              <a:rPr lang="ko-KR" altLang="en-US" dirty="0" err="1"/>
              <a:t>브레인스토밍</a:t>
            </a:r>
            <a:r>
              <a:rPr lang="ko-KR" altLang="en-US" dirty="0"/>
              <a:t> 기법 및 해결할 문제를 충분히 파악</a:t>
            </a:r>
          </a:p>
          <a:p>
            <a:pPr fontAlgn="base"/>
            <a:r>
              <a:rPr lang="ko-KR" altLang="en-US" dirty="0" smtClean="0"/>
              <a:t>광범위한 </a:t>
            </a:r>
            <a:r>
              <a:rPr lang="ko-KR" altLang="en-US" dirty="0"/>
              <a:t>문제는 몇 개의 하위 문제로 분할</a:t>
            </a:r>
          </a:p>
          <a:p>
            <a:pPr fontAlgn="base"/>
            <a:r>
              <a:rPr lang="ko-KR" altLang="en-US" dirty="0" smtClean="0"/>
              <a:t>발언을 </a:t>
            </a:r>
            <a:r>
              <a:rPr lang="ko-KR" altLang="en-US" dirty="0"/>
              <a:t>기록 및 정리할 수 있는 기록원 </a:t>
            </a:r>
            <a:r>
              <a:rPr lang="en-US" altLang="ko-KR" dirty="0"/>
              <a:t>1~2</a:t>
            </a:r>
            <a:r>
              <a:rPr lang="ko-KR" altLang="en-US" dirty="0"/>
              <a:t>명 선정</a:t>
            </a:r>
          </a:p>
          <a:p>
            <a:pPr fontAlgn="base"/>
            <a:r>
              <a:rPr lang="ko-KR" altLang="en-US" dirty="0" smtClean="0"/>
              <a:t>사전 </a:t>
            </a:r>
            <a:r>
              <a:rPr lang="ko-KR" altLang="en-US" dirty="0"/>
              <a:t>준비물</a:t>
            </a:r>
          </a:p>
          <a:p>
            <a:pPr marL="0" indent="0" fontAlgn="base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플립</a:t>
            </a:r>
            <a:r>
              <a:rPr lang="ko-KR" altLang="en-US" dirty="0" smtClean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 err="1"/>
              <a:t>포스트잇</a:t>
            </a:r>
            <a:r>
              <a:rPr lang="en-US" altLang="ko-KR" dirty="0"/>
              <a:t>, </a:t>
            </a:r>
            <a:r>
              <a:rPr lang="ko-KR" altLang="en-US" dirty="0"/>
              <a:t>매직펜</a:t>
            </a:r>
            <a:r>
              <a:rPr lang="en-US" altLang="ko-KR" dirty="0"/>
              <a:t>, </a:t>
            </a:r>
            <a:r>
              <a:rPr lang="ko-KR" altLang="en-US" dirty="0"/>
              <a:t>벽에 붙이는 테이프</a:t>
            </a:r>
            <a:r>
              <a:rPr lang="en-US" altLang="ko-KR" dirty="0"/>
              <a:t>, </a:t>
            </a:r>
            <a:r>
              <a:rPr lang="ko-KR" altLang="en-US" dirty="0"/>
              <a:t>타이머용 시계</a:t>
            </a:r>
          </a:p>
          <a:p>
            <a:endParaRPr lang="ko-KR" altLang="en-US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30723640" descr="EMB00002c9473b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4000504"/>
            <a:ext cx="1258778" cy="1714512"/>
          </a:xfrm>
          <a:prstGeom prst="rect">
            <a:avLst/>
          </a:prstGeom>
          <a:noFill/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1" name="_x230740032" descr="EMB00002c9473b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4143380"/>
            <a:ext cx="1428760" cy="137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구성원의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팀 리더</a:t>
            </a:r>
            <a:r>
              <a:rPr lang="en-US" altLang="ko-KR" dirty="0"/>
              <a:t>]</a:t>
            </a:r>
            <a:r>
              <a:rPr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기록원을 </a:t>
            </a:r>
            <a:r>
              <a:rPr lang="ko-KR" altLang="en-US" dirty="0"/>
              <a:t>미리 정해 놓거나 시작하기 전에 선출하거나 임명</a:t>
            </a:r>
          </a:p>
          <a:p>
            <a:pPr fontAlgn="base"/>
            <a:r>
              <a:rPr lang="ko-KR" altLang="en-US" dirty="0" smtClean="0"/>
              <a:t>팀원들이 </a:t>
            </a:r>
            <a:r>
              <a:rPr lang="ko-KR" altLang="en-US" dirty="0"/>
              <a:t>논제에 대해 정확히 알고 있는가를 확인</a:t>
            </a:r>
          </a:p>
          <a:p>
            <a:pPr fontAlgn="base"/>
            <a:r>
              <a:rPr lang="ko-KR" altLang="en-US" dirty="0" smtClean="0"/>
              <a:t>참여자 </a:t>
            </a:r>
            <a:r>
              <a:rPr lang="ko-KR" altLang="en-US" dirty="0"/>
              <a:t>모두 아이디어를 쉽게 표출할 수 있는 분위기를 보장</a:t>
            </a:r>
          </a:p>
          <a:p>
            <a:pPr fontAlgn="base"/>
            <a:r>
              <a:rPr lang="ko-KR" altLang="en-US" dirty="0" smtClean="0"/>
              <a:t>일부 </a:t>
            </a:r>
            <a:r>
              <a:rPr lang="ko-KR" altLang="en-US" dirty="0"/>
              <a:t>사람이 발언을 독차지하여 다른 사람들이 소외되지 않게 유도</a:t>
            </a:r>
          </a:p>
          <a:p>
            <a:pPr fontAlgn="base"/>
            <a:r>
              <a:rPr lang="ko-KR" altLang="en-US" dirty="0" smtClean="0"/>
              <a:t>일정한 </a:t>
            </a:r>
            <a:r>
              <a:rPr lang="ko-KR" altLang="en-US" dirty="0"/>
              <a:t>규칙을 세우고 그 기준에 따라 자유롭게 토론</a:t>
            </a:r>
          </a:p>
          <a:p>
            <a:pPr fontAlgn="base"/>
            <a:r>
              <a:rPr lang="ko-KR" altLang="en-US" dirty="0" smtClean="0"/>
              <a:t>아이디어 </a:t>
            </a:r>
            <a:r>
              <a:rPr lang="ko-KR" altLang="en-US" dirty="0"/>
              <a:t>산출이 저조할 때 적당한 질문으로 회의에 활기를 </a:t>
            </a:r>
            <a:r>
              <a:rPr lang="ko-KR" altLang="en-US" dirty="0" smtClean="0"/>
              <a:t>넣음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시간 내에 마칠 수 있도록 효율적으로 운영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230734512" descr="EMB00002c9473b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86256"/>
            <a:ext cx="2130784" cy="1643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1433</Words>
  <Application>Microsoft Office PowerPoint</Application>
  <PresentationFormat>화면 슬라이드 쇼(4:3)</PresentationFormat>
  <Paragraphs>236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굴림</vt:lpstr>
      <vt:lpstr>Arial</vt:lpstr>
      <vt:lpstr>맑은 고딕</vt:lpstr>
      <vt:lpstr>Wingdings</vt:lpstr>
      <vt:lpstr>Agency FB</vt:lpstr>
      <vt:lpstr>Office 테마</vt:lpstr>
      <vt:lpstr>1_Office 테마</vt:lpstr>
      <vt:lpstr>PowerPoint 프레젠테이션</vt:lpstr>
      <vt:lpstr>PowerPoint 프레젠테이션</vt:lpstr>
      <vt:lpstr>1. 확산적 사고와 브레인스토밍</vt:lpstr>
      <vt:lpstr>확산적 사고와 수렴적 사고의 비교</vt:lpstr>
      <vt:lpstr>(2) 브레인스토밍의 개념</vt:lpstr>
      <vt:lpstr>브레인스토밍의 개념</vt:lpstr>
      <vt:lpstr>1.2 브레인스토밍의 특성과 단계별 과정</vt:lpstr>
      <vt:lpstr>(2) 브레인스토밍의 사전 준비 사항과 구성원 역할</vt:lpstr>
      <vt:lpstr>구성원의 역할</vt:lpstr>
      <vt:lpstr>구성원의 역할</vt:lpstr>
      <vt:lpstr>(4) 브레인스토밍의 단계별 순서</vt:lpstr>
      <vt:lpstr>1.3 브레인스토밍의 특징과 적용 사례</vt:lpstr>
      <vt:lpstr>(3) 브레인스토밍의 활용과 적용 사례</vt:lpstr>
      <vt:lpstr>바람직한 공학도가 되기 위한 대학생활</vt:lpstr>
      <vt:lpstr>2. 브레인라이팅, 스캠퍼 기법, 육색생각모자</vt:lpstr>
      <vt:lpstr>(5) 브레인라이팅의 진행 순서</vt:lpstr>
      <vt:lpstr>2.2 스캠퍼 기법</vt:lpstr>
      <vt:lpstr>스캠퍼 7가지 적용기법</vt:lpstr>
      <vt:lpstr>스캠퍼 7가지 적용기법</vt:lpstr>
      <vt:lpstr>스캠퍼 7가지 적용기법</vt:lpstr>
      <vt:lpstr>스캠퍼 7가지 적용기법</vt:lpstr>
      <vt:lpstr>스캠퍼 7가지 적용기법</vt:lpstr>
      <vt:lpstr>스캠퍼 7가지 적용기법</vt:lpstr>
      <vt:lpstr>스캠퍼 7가지 적용기법</vt:lpstr>
      <vt:lpstr>2.3 육색생각모자</vt:lpstr>
      <vt:lpstr>육색생각모자</vt:lpstr>
      <vt:lpstr>3. 수렴적 사고</vt:lpstr>
      <vt:lpstr>3.1 하이라이팅 기법</vt:lpstr>
      <vt:lpstr>(2) 하이라이팅 진행 순서</vt:lpstr>
      <vt:lpstr>(3) 하이라이팅 기법의 적용 예</vt:lpstr>
      <vt:lpstr>바람직한 공학도가 되기 위한 대학생활</vt:lpstr>
      <vt:lpstr>바람직한 공학도가 되기 위한 대학생활</vt:lpstr>
      <vt:lpstr>3.2 PMI 기법</vt:lpstr>
      <vt:lpstr>PMI의 절차</vt:lpstr>
      <vt:lpstr>(3) PMI의 적용 순서</vt:lpstr>
      <vt:lpstr>PMI의 적용 사례</vt:lpstr>
      <vt:lpstr>3.3 평가행렬표와 아이디어 판정</vt:lpstr>
      <vt:lpstr>(2) 실제 평가의 예</vt:lpstr>
      <vt:lpstr>(2) 실제 평가의 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421</cp:revision>
  <dcterms:created xsi:type="dcterms:W3CDTF">2017-01-08T10:05:30Z</dcterms:created>
  <dcterms:modified xsi:type="dcterms:W3CDTF">2017-02-03T05:55:49Z</dcterms:modified>
</cp:coreProperties>
</file>